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</p:sldIdLst>
  <p:sldSz cy="6858000" cx="12192000"/>
  <p:notesSz cx="6858000" cy="9144000"/>
  <p:embeddedFontLst>
    <p:embeddedFont>
      <p:font typeface="Roboto"/>
      <p:regular r:id="rId22"/>
      <p:bold r:id="rId23"/>
      <p:italic r:id="rId24"/>
      <p:boldItalic r:id="rId25"/>
    </p:embeddedFont>
    <p:embeddedFont>
      <p:font typeface="Tahoma"/>
      <p:regular r:id="rId26"/>
      <p:bold r:id="rId27"/>
    </p:embeddedFont>
    <p:embeddedFont>
      <p:font typeface="Quattrocento Sans"/>
      <p:regular r:id="rId28"/>
      <p:bold r:id="rId29"/>
      <p:italic r:id="rId30"/>
      <p:boldItalic r:id="rId31"/>
    </p:embeddedFont>
    <p:embeddedFont>
      <p:font typeface="Helvetica Neue"/>
      <p:regular r:id="rId32"/>
      <p:bold r:id="rId33"/>
      <p:italic r:id="rId34"/>
      <p:boldItalic r:id="rId35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36" roundtripDataSignature="AMtx7mj4LveKaku9sDkcG4G5kU3EZ7mDI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26B932B9-76A4-4EC7-88F4-234D0703812E}">
  <a:tblStyle styleId="{26B932B9-76A4-4EC7-88F4-234D0703812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font" Target="fonts/Roboto-regular.fntdata"/><Relationship Id="rId21" Type="http://schemas.openxmlformats.org/officeDocument/2006/relationships/slide" Target="slides/slide16.xml"/><Relationship Id="rId24" Type="http://schemas.openxmlformats.org/officeDocument/2006/relationships/font" Target="fonts/Roboto-italic.fntdata"/><Relationship Id="rId23" Type="http://schemas.openxmlformats.org/officeDocument/2006/relationships/font" Target="fonts/Roboto-bold.fntdata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Tahoma-regular.fntdata"/><Relationship Id="rId25" Type="http://schemas.openxmlformats.org/officeDocument/2006/relationships/font" Target="fonts/Roboto-boldItalic.fntdata"/><Relationship Id="rId28" Type="http://schemas.openxmlformats.org/officeDocument/2006/relationships/font" Target="fonts/QuattrocentoSans-regular.fntdata"/><Relationship Id="rId27" Type="http://schemas.openxmlformats.org/officeDocument/2006/relationships/font" Target="fonts/Tahoma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QuattrocentoSans-bold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QuattrocentoSans-boldItalic.fntdata"/><Relationship Id="rId30" Type="http://schemas.openxmlformats.org/officeDocument/2006/relationships/font" Target="fonts/QuattrocentoSans-italic.fntdata"/><Relationship Id="rId11" Type="http://schemas.openxmlformats.org/officeDocument/2006/relationships/slide" Target="slides/slide6.xml"/><Relationship Id="rId33" Type="http://schemas.openxmlformats.org/officeDocument/2006/relationships/font" Target="fonts/HelveticaNeue-bold.fntdata"/><Relationship Id="rId10" Type="http://schemas.openxmlformats.org/officeDocument/2006/relationships/slide" Target="slides/slide5.xml"/><Relationship Id="rId32" Type="http://schemas.openxmlformats.org/officeDocument/2006/relationships/font" Target="fonts/HelveticaNeue-regular.fntdata"/><Relationship Id="rId13" Type="http://schemas.openxmlformats.org/officeDocument/2006/relationships/slide" Target="slides/slide8.xml"/><Relationship Id="rId35" Type="http://schemas.openxmlformats.org/officeDocument/2006/relationships/font" Target="fonts/HelveticaNeue-boldItalic.fntdata"/><Relationship Id="rId12" Type="http://schemas.openxmlformats.org/officeDocument/2006/relationships/slide" Target="slides/slide7.xml"/><Relationship Id="rId34" Type="http://schemas.openxmlformats.org/officeDocument/2006/relationships/font" Target="fonts/HelveticaNeue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customschemas.google.com/relationships/presentationmetadata" Target="meta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png>
</file>

<file path=ppt/media/image13.png>
</file>

<file path=ppt/media/image14.jpg>
</file>

<file path=ppt/media/image15.jp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21.png>
</file>

<file path=ppt/media/image22.jpg>
</file>

<file path=ppt/media/image23.png>
</file>

<file path=ppt/media/image3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g37688cc8050_0_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5" name="Google Shape;125;g37688cc8050_0_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33" name="Google Shape;133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4" name="Google Shape;134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3" name="Google Shape;143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44" name="Google Shape;144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60" name="Google Shape;160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1" name="Google Shape;161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7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9" name="Google Shape;169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Google Shape;174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75" name="Google Shape;175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6" name="Google Shape;176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0" name="Google Shape;80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0" name="Google Shape;90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g37b2255a482_0_1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7" name="Google Shape;97;g37b2255a482_0_1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6" name="Google Shape;106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g37688cc8050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4" name="Google Shape;114;g37688cc8050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1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1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1" title="2020-FPTPolytechic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6060125"/>
            <a:ext cx="1650226" cy="72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5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7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8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8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8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9.jp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2.jpg"/><Relationship Id="rId4" Type="http://schemas.openxmlformats.org/officeDocument/2006/relationships/image" Target="../media/image14.jpg"/><Relationship Id="rId5" Type="http://schemas.openxmlformats.org/officeDocument/2006/relationships/image" Target="../media/image15.jp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9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7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8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9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9.jp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png"/><Relationship Id="rId4" Type="http://schemas.openxmlformats.org/officeDocument/2006/relationships/image" Target="../media/image12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image" Target="../media/image9.png"/><Relationship Id="rId5" Type="http://schemas.openxmlformats.org/officeDocument/2006/relationships/image" Target="../media/image18.png"/><Relationship Id="rId6" Type="http://schemas.openxmlformats.org/officeDocument/2006/relationships/image" Target="../media/image23.png"/><Relationship Id="rId7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type="title"/>
          </p:nvPr>
        </p:nvSpPr>
        <p:spPr>
          <a:xfrm>
            <a:off x="406400" y="1513840"/>
            <a:ext cx="11379300" cy="14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2800">
                <a:solidFill>
                  <a:srgbClr val="285D23"/>
                </a:solidFill>
              </a:rPr>
              <a:t>7</a:t>
            </a: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- Phần </a:t>
            </a:r>
            <a:r>
              <a:rPr b="1" lang="en-US" sz="2800">
                <a:solidFill>
                  <a:srgbClr val="285D23"/>
                </a:solidFill>
              </a:rPr>
              <a:t>1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lang="en-US" sz="3400">
                <a:solidFill>
                  <a:srgbClr val="285D23"/>
                </a:solidFill>
              </a:rPr>
              <a:t>Module trong JavaScript</a:t>
            </a:r>
            <a:endParaRPr b="1" sz="3400">
              <a:solidFill>
                <a:srgbClr val="285D23"/>
              </a:solidFill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1800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7</a:t>
            </a: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: </a:t>
            </a:r>
            <a:r>
              <a:rPr b="1" lang="en-US" sz="1800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Làm việc với Module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g37688cc8050_0_5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159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8" name="Google Shape;128;g37688cc8050_0_5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2</a:t>
            </a:r>
            <a:endParaRPr/>
          </a:p>
        </p:txBody>
      </p:sp>
      <p:pic>
        <p:nvPicPr>
          <p:cNvPr descr="Picture 3" id="129" name="Google Shape;129;g37688cc8050_0_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0" name="Google Shape;130;g37688cc8050_0_5"/>
          <p:cNvSpPr txBox="1"/>
          <p:nvPr/>
        </p:nvSpPr>
        <p:spPr>
          <a:xfrm>
            <a:off x="489525" y="1574050"/>
            <a:ext cx="8410800" cy="3555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5141"/>
              </a:solidFill>
              <a:latin typeface="Quattrocento Sans"/>
              <a:ea typeface="Quattrocento Sans"/>
              <a:cs typeface="Quattrocento Sans"/>
              <a:sym typeface="Quattrocento Sans"/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Font typeface="Noto Sans Symbols"/>
              <a:buChar char="▪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Viết lại các ví dụ đã thực hiện bằng các cách </a:t>
            </a:r>
            <a:r>
              <a:rPr b="1"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import </a:t>
            </a: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khác nhau</a:t>
            </a:r>
            <a:endParaRPr sz="2800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5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36" name="Google Shape;136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37" name="Google Shape;137;p1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38" name="Google Shape;138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39" name="Google Shape;139;p14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40" name="Google Shape;140;p14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5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6" name="Google Shape;146;p15"/>
          <p:cNvGrpSpPr/>
          <p:nvPr/>
        </p:nvGrpSpPr>
        <p:grpSpPr>
          <a:xfrm>
            <a:off x="6384686" y="967048"/>
            <a:ext cx="5181682" cy="5791390"/>
            <a:chOff x="2057400" y="1367692"/>
            <a:chExt cx="4713620" cy="5461000"/>
          </a:xfrm>
        </p:grpSpPr>
        <p:pic>
          <p:nvPicPr>
            <p:cNvPr descr="C:\Users\powerpoint.vn\Downloads\gd_d469b81f6980.jpg" id="147" name="Google Shape;147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20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8" name="Google Shape;148;p15"/>
            <p:cNvSpPr/>
            <p:nvPr/>
          </p:nvSpPr>
          <p:spPr>
            <a:xfrm rot="318825">
              <a:off x="2540268" y="2370699"/>
              <a:ext cx="1486890" cy="3760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49" name="Google Shape;149;p15"/>
            <p:cNvSpPr/>
            <p:nvPr/>
          </p:nvSpPr>
          <p:spPr>
            <a:xfrm>
              <a:off x="2767399" y="3273701"/>
              <a:ext cx="1398600" cy="3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0" name="Google Shape;150;p15"/>
            <p:cNvSpPr/>
            <p:nvPr/>
          </p:nvSpPr>
          <p:spPr>
            <a:xfrm rot="-463087">
              <a:off x="4306627" y="1951469"/>
              <a:ext cx="1398368" cy="3472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51" name="Google Shape;151;p15"/>
            <p:cNvSpPr/>
            <p:nvPr/>
          </p:nvSpPr>
          <p:spPr>
            <a:xfrm rot="194062">
              <a:off x="4276096" y="2902350"/>
              <a:ext cx="1398428" cy="3473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52" name="Google Shape;152;p15"/>
          <p:cNvSpPr txBox="1"/>
          <p:nvPr/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00A383"/>
                </a:solidFill>
                <a:latin typeface="Tahoma"/>
                <a:ea typeface="Tahoma"/>
                <a:cs typeface="Tahoma"/>
                <a:sym typeface="Tahoma"/>
              </a:rPr>
              <a:t>Chia nhóm thuyết trình</a:t>
            </a:r>
            <a:endParaRPr b="0" i="0" sz="4400" u="none" cap="none" strike="noStrike">
              <a:solidFill>
                <a:srgbClr val="00A38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3" name="Google Shape;153;p15"/>
          <p:cNvSpPr txBox="1"/>
          <p:nvPr/>
        </p:nvSpPr>
        <p:spPr>
          <a:xfrm>
            <a:off x="1770375" y="1203325"/>
            <a:ext cx="4819500" cy="3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54" name="Google Shape;154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55" name="Google Shape;155;p15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56" name="Google Shape;156;p15"/>
            <p:cNvPicPr preferRelativeResize="0"/>
            <p:nvPr/>
          </p:nvPicPr>
          <p:blipFill rotWithShape="1">
            <a:blip r:embed="rId5">
              <a:alphaModFix/>
            </a:blip>
            <a:srcRect b="0" l="0" r="-6575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57" name="Google Shape;157;p15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63" name="Google Shape;163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64" name="Google Shape;164;p16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65" name="Google Shape;165;p16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6" name="Google Shape;166;p16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7.2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1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7.2</a:t>
            </a:r>
            <a:endParaRPr/>
          </a:p>
        </p:txBody>
      </p:sp>
      <p:sp>
        <p:nvSpPr>
          <p:cNvPr id="172" name="Google Shape;172;p17"/>
          <p:cNvSpPr txBox="1"/>
          <p:nvPr>
            <p:ph idx="4294967295" type="body"/>
          </p:nvPr>
        </p:nvSpPr>
        <p:spPr>
          <a:xfrm>
            <a:off x="1271425" y="1557028"/>
            <a:ext cx="8611800" cy="384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▪"/>
            </a:pPr>
            <a:r>
              <a:rPr lang="en-US" sz="3000"/>
              <a:t>Cú pháp nhập Module </a:t>
            </a:r>
            <a:endParaRPr sz="3000"/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▪"/>
            </a:pPr>
            <a:r>
              <a:rPr lang="en-US" sz="3000"/>
              <a:t>Dynamic Imports</a:t>
            </a:r>
            <a:endParaRPr sz="3000"/>
          </a:p>
          <a:p>
            <a:pPr indent="-419100" lvl="0" marL="45720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Font typeface="Arial"/>
              <a:buChar char="▪"/>
            </a:pPr>
            <a:r>
              <a:rPr lang="en-US" sz="3000"/>
              <a:t>Phạm vi module và globalThis.</a:t>
            </a:r>
            <a:endParaRPr/>
          </a:p>
        </p:txBody>
      </p:sp>
    </p:spTree>
  </p:cSld>
  <p:clrMapOvr>
    <a:masterClrMapping/>
  </p:clrMapOvr>
  <p:transition spd="slow">
    <p:wipe dir="r"/>
  </p:transition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18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79" name="Google Shape;179;p18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0" name="Google Shape;180;p18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81" name="Google Shape;181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8"/>
          <p:cNvSpPr txBox="1"/>
          <p:nvPr>
            <p:ph idx="1" type="body"/>
          </p:nvPr>
        </p:nvSpPr>
        <p:spPr>
          <a:xfrm>
            <a:off x="5021600" y="2083925"/>
            <a:ext cx="5570100" cy="4545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Giới thiệu module .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Ví dụ nhập và xuất cơ bản.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Chuyển đổi tệp sang 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module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.</a:t>
            </a:r>
            <a:endParaRPr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Tahoma"/>
              <a:buChar char="❑"/>
            </a:pPr>
            <a:r>
              <a:rPr lang="en-US">
                <a:latin typeface="Tahoma"/>
                <a:ea typeface="Tahoma"/>
                <a:cs typeface="Tahoma"/>
                <a:sym typeface="Tahoma"/>
              </a:rPr>
              <a:t>Cú pháp xuất </a:t>
            </a:r>
            <a:r>
              <a:rPr lang="en-US">
                <a:latin typeface="Tahoma"/>
                <a:ea typeface="Tahoma"/>
                <a:cs typeface="Tahoma"/>
                <a:sym typeface="Tahoma"/>
              </a:rPr>
              <a:t>module</a:t>
            </a:r>
            <a:endParaRPr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med">
    <p:wipe dir="r"/>
  </p:transition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9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" id="188" name="Google Shape;188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549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7.1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7.2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4"/>
          <p:cNvSpPr txBox="1"/>
          <p:nvPr>
            <p:ph type="title"/>
          </p:nvPr>
        </p:nvSpPr>
        <p:spPr>
          <a:xfrm>
            <a:off x="1815662" y="1447800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7.1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5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84" name="Google Shape;84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92200" y="4156200"/>
            <a:ext cx="4027900" cy="27018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86" name="Google Shape;86;p5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7.1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87" name="Google Shape;87;p5"/>
          <p:cNvSpPr/>
          <p:nvPr/>
        </p:nvSpPr>
        <p:spPr>
          <a:xfrm>
            <a:off x="852800" y="2411100"/>
            <a:ext cx="9575700" cy="41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</a:pPr>
            <a:r>
              <a:rPr lang="en-US" sz="24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Giới thiệu module.</a:t>
            </a:r>
            <a:endParaRPr sz="24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</a:pPr>
            <a:r>
              <a:rPr lang="en-US" sz="24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Ví dụ nhập và xuất cơ bản.</a:t>
            </a:r>
            <a:endParaRPr sz="24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</a:pPr>
            <a:r>
              <a:rPr lang="en-US" sz="24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Chuyển đổi tệp sang module.</a:t>
            </a:r>
            <a:endParaRPr sz="24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</a:pPr>
            <a:r>
              <a:rPr lang="en-US" sz="24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Cú pháp xuất module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6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Giới thiệu module 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93" name="Google Shape;93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1049578"/>
            <a:ext cx="8010525" cy="2847975"/>
          </a:xfrm>
          <a:prstGeom prst="rect">
            <a:avLst/>
          </a:prstGeom>
          <a:noFill/>
          <a:ln>
            <a:noFill/>
          </a:ln>
        </p:spPr>
      </p:pic>
      <p:sp>
        <p:nvSpPr>
          <p:cNvPr id="94" name="Google Shape;94;p6"/>
          <p:cNvSpPr txBox="1"/>
          <p:nvPr/>
        </p:nvSpPr>
        <p:spPr>
          <a:xfrm>
            <a:off x="609600" y="4543800"/>
            <a:ext cx="10972800" cy="147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just"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28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Module</a:t>
            </a:r>
            <a:r>
              <a:rPr lang="en-US" sz="28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 là một file JavaScript độc lập, có thể xuất (</a:t>
            </a:r>
            <a:r>
              <a:rPr b="1" lang="en-US" sz="2800">
                <a:solidFill>
                  <a:srgbClr val="188038"/>
                </a:solidFill>
                <a:latin typeface="Tahoma"/>
                <a:ea typeface="Tahoma"/>
                <a:cs typeface="Tahoma"/>
                <a:sym typeface="Tahoma"/>
              </a:rPr>
              <a:t>export</a:t>
            </a:r>
            <a:r>
              <a:rPr lang="en-US" sz="28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) và nhập (</a:t>
            </a:r>
            <a:r>
              <a:rPr b="1" lang="en-US" sz="2800">
                <a:solidFill>
                  <a:srgbClr val="188038"/>
                </a:solidFill>
                <a:latin typeface="Tahoma"/>
                <a:ea typeface="Tahoma"/>
                <a:cs typeface="Tahoma"/>
                <a:sym typeface="Tahoma"/>
              </a:rPr>
              <a:t>import</a:t>
            </a:r>
            <a:r>
              <a:rPr lang="en-US" sz="2800">
                <a:solidFill>
                  <a:schemeClr val="dk1"/>
                </a:solidFill>
                <a:latin typeface="Tahoma"/>
                <a:ea typeface="Tahoma"/>
                <a:cs typeface="Tahoma"/>
                <a:sym typeface="Tahoma"/>
              </a:rPr>
              <a:t>) các biến, hàm, class... để dùng ở nơi khác. Nó giúp chia nhỏ chương trình thành các phần có trách nhiệm rõ ràng.</a:t>
            </a:r>
            <a:endParaRPr sz="28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7b2255a482_0_10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Nhập và xuất cơ bản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00" name="Google Shape;100;g37b2255a482_0_10"/>
          <p:cNvPicPr preferRelativeResize="0"/>
          <p:nvPr/>
        </p:nvPicPr>
        <p:blipFill rotWithShape="1">
          <a:blip r:embed="rId3">
            <a:alphaModFix/>
          </a:blip>
          <a:srcRect b="52296" l="0" r="0" t="0"/>
          <a:stretch/>
        </p:blipFill>
        <p:spPr>
          <a:xfrm>
            <a:off x="581204" y="26775"/>
            <a:ext cx="6111367" cy="3690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g37b2255a482_0_10"/>
          <p:cNvPicPr preferRelativeResize="0"/>
          <p:nvPr/>
        </p:nvPicPr>
        <p:blipFill rotWithShape="1">
          <a:blip r:embed="rId3">
            <a:alphaModFix/>
          </a:blip>
          <a:srcRect b="0" l="0" r="0" t="73442"/>
          <a:stretch/>
        </p:blipFill>
        <p:spPr>
          <a:xfrm>
            <a:off x="581200" y="3986254"/>
            <a:ext cx="6111375" cy="2054769"/>
          </a:xfrm>
          <a:prstGeom prst="rect">
            <a:avLst/>
          </a:prstGeom>
          <a:noFill/>
          <a:ln cap="flat" cmpd="sng" w="38100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</p:pic>
      <p:pic>
        <p:nvPicPr>
          <p:cNvPr id="102" name="Google Shape;102;g37b2255a482_0_1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1200" y="6309703"/>
            <a:ext cx="6111375" cy="548297"/>
          </a:xfrm>
          <a:prstGeom prst="rect">
            <a:avLst/>
          </a:prstGeom>
          <a:noFill/>
          <a:ln>
            <a:noFill/>
          </a:ln>
        </p:spPr>
      </p:pic>
      <p:sp>
        <p:nvSpPr>
          <p:cNvPr id="103" name="Google Shape;103;g37b2255a482_0_10"/>
          <p:cNvSpPr txBox="1"/>
          <p:nvPr/>
        </p:nvSpPr>
        <p:spPr>
          <a:xfrm>
            <a:off x="7495525" y="5501025"/>
            <a:ext cx="4608600" cy="1279200"/>
          </a:xfrm>
          <a:prstGeom prst="rect">
            <a:avLst/>
          </a:prstGeom>
          <a:noFill/>
          <a:ln>
            <a:noFill/>
          </a:ln>
        </p:spPr>
        <p:txBody>
          <a:bodyPr anchorCtr="0" anchor="b" bIns="60925" lIns="121875" spcFirstLastPara="1" rIns="121875" wrap="square" tIns="60925">
            <a:normAutofit lnSpcReduction="10000"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i="1" lang="en-US" sz="2800">
                <a:solidFill>
                  <a:srgbClr val="FF6400"/>
                </a:solidFill>
              </a:rPr>
              <a:t>Lưu ý bổ sung </a:t>
            </a:r>
            <a:r>
              <a:rPr b="1" lang="en-US" sz="2800">
                <a:solidFill>
                  <a:srgbClr val="FF6400"/>
                </a:solidFill>
                <a:latin typeface="Courier New"/>
                <a:ea typeface="Courier New"/>
                <a:cs typeface="Courier New"/>
                <a:sym typeface="Courier New"/>
              </a:rPr>
              <a:t>type=</a:t>
            </a:r>
            <a:r>
              <a:rPr b="1" lang="en-US" sz="2800">
                <a:solidFill>
                  <a:srgbClr val="FF64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b="1" lang="en-US" sz="2800">
                <a:solidFill>
                  <a:srgbClr val="FF6400"/>
                </a:solidFill>
                <a:latin typeface="Courier New"/>
                <a:ea typeface="Courier New"/>
                <a:cs typeface="Courier New"/>
                <a:sym typeface="Courier New"/>
              </a:rPr>
              <a:t>module</a:t>
            </a:r>
            <a:r>
              <a:rPr b="1" lang="en-US" sz="2800">
                <a:solidFill>
                  <a:srgbClr val="FF6400"/>
                </a:solidFill>
                <a:latin typeface="Courier New"/>
                <a:ea typeface="Courier New"/>
                <a:cs typeface="Courier New"/>
                <a:sym typeface="Courier New"/>
              </a:rPr>
              <a:t>"</a:t>
            </a:r>
            <a:r>
              <a:rPr i="1" lang="en-US" sz="2800">
                <a:solidFill>
                  <a:srgbClr val="FF6400"/>
                </a:solidFill>
              </a:rPr>
              <a:t> </a:t>
            </a:r>
            <a:br>
              <a:rPr i="1" lang="en-US" sz="2800">
                <a:solidFill>
                  <a:srgbClr val="FF6400"/>
                </a:solidFill>
              </a:rPr>
            </a:br>
            <a:r>
              <a:rPr i="1" lang="en-US" sz="2800">
                <a:solidFill>
                  <a:srgbClr val="FF6400"/>
                </a:solidFill>
              </a:rPr>
              <a:t>khi nhúng vào file HTML</a:t>
            </a:r>
            <a:endParaRPr i="1" sz="2800" u="none" cap="none" strike="noStrike">
              <a:solidFill>
                <a:srgbClr val="FF6400"/>
              </a:solidFill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1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2549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9" name="Google Shape;109;p11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1</a:t>
            </a:r>
            <a:endParaRPr/>
          </a:p>
        </p:txBody>
      </p:sp>
      <p:pic>
        <p:nvPicPr>
          <p:cNvPr descr="Picture 3" id="110" name="Google Shape;110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1" name="Google Shape;111;p11"/>
          <p:cNvSpPr txBox="1"/>
          <p:nvPr/>
        </p:nvSpPr>
        <p:spPr>
          <a:xfrm>
            <a:off x="489525" y="1574050"/>
            <a:ext cx="8410800" cy="19779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1" i="0" sz="28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Font typeface="Tahoma"/>
              <a:buChar char="▪"/>
            </a:pPr>
            <a:r>
              <a:rPr lang="en-US" sz="2800">
                <a:solidFill>
                  <a:srgbClr val="005141"/>
                </a:solidFill>
                <a:latin typeface="Tahoma"/>
                <a:ea typeface="Tahoma"/>
                <a:cs typeface="Tahoma"/>
                <a:sym typeface="Tahoma"/>
              </a:rPr>
              <a:t>Tổ chức lại và chia nhỏ các class, các function vào các file module riêng biệt</a:t>
            </a:r>
            <a:endParaRPr b="1" i="0" sz="2800" u="none" cap="none" strike="noStrike">
              <a:solidFill>
                <a:srgbClr val="005141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37688cc8050_0_0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Cú pháp xuất Module </a:t>
            </a:r>
            <a:endParaRPr>
              <a:solidFill>
                <a:srgbClr val="285D23"/>
              </a:solidFill>
            </a:endParaRPr>
          </a:p>
        </p:txBody>
      </p:sp>
      <p:graphicFrame>
        <p:nvGraphicFramePr>
          <p:cNvPr id="117" name="Google Shape;117;g37688cc8050_0_0"/>
          <p:cNvGraphicFramePr/>
          <p:nvPr/>
        </p:nvGraphicFramePr>
        <p:xfrm>
          <a:off x="137775" y="9449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{26B932B9-76A4-4EC7-88F4-234D0703812E}</a:tableStyleId>
              </a:tblPr>
              <a:tblGrid>
                <a:gridCol w="4016125"/>
                <a:gridCol w="2697275"/>
                <a:gridCol w="5203050"/>
              </a:tblGrid>
              <a:tr h="811600"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Cú pháp</a:t>
                      </a:r>
                      <a:endParaRPr b="1"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Mô Tả</a:t>
                      </a:r>
                      <a:endParaRPr b="1"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Ví dụ</a:t>
                      </a:r>
                      <a:endParaRPr b="1" sz="1800"/>
                    </a:p>
                  </a:txBody>
                  <a:tcPr marT="91425" marB="91425" marR="91425" marL="91425" anchor="ctr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FCE5CD"/>
                    </a:solidFill>
                  </a:tcPr>
                </a:tc>
              </a:tr>
              <a:tr h="152297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export const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export function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export class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Xuất từng phần tử riêng lẻ.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111B"/>
                    </a:solidFill>
                  </a:tcPr>
                </a:tc>
              </a:tr>
              <a:tr h="8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export { ... }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Xuất nhiều phần tử cùng lúc.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111B"/>
                    </a:solidFill>
                  </a:tcPr>
                </a:tc>
              </a:tr>
              <a:tr h="9854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export default</a:t>
                      </a:r>
                      <a:endParaRPr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i="1" lang="en-US" sz="17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* Chỉ dùng được </a:t>
                      </a:r>
                      <a:r>
                        <a:rPr i="1" lang="en-US" sz="1700">
                          <a:solidFill>
                            <a:srgbClr val="FF6400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một lần</a:t>
                      </a:r>
                      <a:r>
                        <a:rPr i="1" lang="en-US" sz="17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 trong mỗi file</a:t>
                      </a:r>
                      <a:endParaRPr sz="1800">
                        <a:solidFill>
                          <a:schemeClr val="dk1"/>
                        </a:solidFill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Xuất một giá trị mặc định (duy nhất).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111B"/>
                    </a:solidFill>
                  </a:tcPr>
                </a:tc>
              </a:tr>
              <a:tr h="7318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-US" sz="1800">
                          <a:solidFill>
                            <a:schemeClr val="dk1"/>
                          </a:solidFill>
                          <a:latin typeface="Tahoma"/>
                          <a:ea typeface="Tahoma"/>
                          <a:cs typeface="Tahoma"/>
                          <a:sym typeface="Tahoma"/>
                        </a:rPr>
                        <a:t>export * from './module.js'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Xuất lại toàn bộ từ module khác.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111B"/>
                    </a:solidFill>
                  </a:tcPr>
                </a:tc>
              </a:tr>
              <a:tr h="811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export { name as alias }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>
                          <a:latin typeface="Tahoma"/>
                          <a:ea typeface="Tahoma"/>
                          <a:cs typeface="Tahoma"/>
                          <a:sym typeface="Tahoma"/>
                        </a:rPr>
                        <a:t>Đổi tên khi export.</a:t>
                      </a:r>
                      <a:endParaRPr sz="1800">
                        <a:latin typeface="Tahoma"/>
                        <a:ea typeface="Tahoma"/>
                        <a:cs typeface="Tahoma"/>
                        <a:sym typeface="Tahoma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  <a:solidFill>
                      <a:srgbClr val="0E111B"/>
                    </a:solidFill>
                  </a:tcPr>
                </a:tc>
              </a:tr>
            </a:tbl>
          </a:graphicData>
        </a:graphic>
      </p:graphicFrame>
      <p:pic>
        <p:nvPicPr>
          <p:cNvPr id="118" name="Google Shape;118;g37688cc8050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56713" y="3459063"/>
            <a:ext cx="2162175" cy="600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g37688cc8050_0_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956713" y="1881216"/>
            <a:ext cx="3314700" cy="1371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g37688cc8050_0_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956713" y="4265363"/>
            <a:ext cx="3629025" cy="8477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g37688cc8050_0_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956713" y="5277750"/>
            <a:ext cx="2990850" cy="4572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g37688cc8050_0_0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6956713" y="5899600"/>
            <a:ext cx="3752850" cy="64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2025-08-06T12:51:17Z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